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8" r:id="rId21"/>
    <p:sldId id="277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57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9875" autoAdjust="0"/>
  </p:normalViewPr>
  <p:slideViewPr>
    <p:cSldViewPr snapToGrid="0" snapToObjects="1">
      <p:cViewPr varScale="1">
        <p:scale>
          <a:sx n="122" d="100"/>
          <a:sy n="122" d="100"/>
        </p:scale>
        <p:origin x="-112" y="-3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869A7B-FE1A-914C-AA41-EDDFBE9F137E}" type="datetimeFigureOut">
              <a:rPr lang="en-US" smtClean="0"/>
              <a:t>8/16/16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499D46-9523-2149-A156-F50A577CE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1559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8F52E0-B76B-9E44-913A-71B9B9D3C36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212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70FD9-749C-DE4B-90FC-2AE648C71427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D86F-E9A8-EB42-88AC-601F371F2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707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70FD9-749C-DE4B-90FC-2AE648C71427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D86F-E9A8-EB42-88AC-601F371F2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521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70FD9-749C-DE4B-90FC-2AE648C71427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D86F-E9A8-EB42-88AC-601F371F2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851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70FD9-749C-DE4B-90FC-2AE648C71427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D86F-E9A8-EB42-88AC-601F371F2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368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70FD9-749C-DE4B-90FC-2AE648C71427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D86F-E9A8-EB42-88AC-601F371F2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168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70FD9-749C-DE4B-90FC-2AE648C71427}" type="datetimeFigureOut">
              <a:rPr lang="en-US" smtClean="0"/>
              <a:t>8/16/16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D86F-E9A8-EB42-88AC-601F371F2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206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70FD9-749C-DE4B-90FC-2AE648C71427}" type="datetimeFigureOut">
              <a:rPr lang="en-US" smtClean="0"/>
              <a:t>8/16/16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D86F-E9A8-EB42-88AC-601F371F2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730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70FD9-749C-DE4B-90FC-2AE648C71427}" type="datetimeFigureOut">
              <a:rPr lang="en-US" smtClean="0"/>
              <a:t>8/16/16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D86F-E9A8-EB42-88AC-601F371F2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855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70FD9-749C-DE4B-90FC-2AE648C71427}" type="datetimeFigureOut">
              <a:rPr lang="en-US" smtClean="0"/>
              <a:t>8/16/16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D86F-E9A8-EB42-88AC-601F371F2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3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70FD9-749C-DE4B-90FC-2AE648C71427}" type="datetimeFigureOut">
              <a:rPr lang="en-US" smtClean="0"/>
              <a:t>8/16/16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D86F-E9A8-EB42-88AC-601F371F2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63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70FD9-749C-DE4B-90FC-2AE648C71427}" type="datetimeFigureOut">
              <a:rPr lang="en-US" smtClean="0"/>
              <a:t>8/16/16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D86F-E9A8-EB42-88AC-601F371F2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159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470FD9-749C-DE4B-90FC-2AE648C71427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D6D86F-E9A8-EB42-88AC-601F371F2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082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triticeaetoolbox.org/oat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riticeaetoolbox.org" TargetMode="External"/><Relationship Id="rId3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3" Type="http://schemas.openxmlformats.org/officeDocument/2006/relationships/hyperlink" Target="https://t3sandbox.org/t3/sandbox/wheat/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hyperlink" Target="https://triticeaetoolbox.org/wheat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T3/Tutorials: Data Submission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Uploading phenotype data</a:t>
            </a:r>
          </a:p>
          <a:p>
            <a:endParaRPr lang="en-US" sz="2000" dirty="0" smtClean="0">
              <a:solidFill>
                <a:schemeClr val="tx1"/>
              </a:solidFill>
              <a:hlinkClick r:id="rId2"/>
            </a:endParaRPr>
          </a:p>
          <a:p>
            <a:r>
              <a:rPr lang="en-US" sz="2000" dirty="0" smtClean="0">
                <a:solidFill>
                  <a:schemeClr val="tx1"/>
                </a:solidFill>
                <a:hlinkClick r:id="rId2"/>
              </a:rPr>
              <a:t>https</a:t>
            </a:r>
            <a:r>
              <a:rPr lang="en-US" sz="2000" dirty="0">
                <a:solidFill>
                  <a:schemeClr val="tx1"/>
                </a:solidFill>
                <a:hlinkClick r:id="rId2"/>
              </a:rPr>
              <a:t>://triticeaetoolbox.org/</a:t>
            </a:r>
          </a:p>
          <a:p>
            <a:endParaRPr lang="en-US" sz="19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6390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6-08-03 at 1.27.44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648"/>
          <a:stretch/>
        </p:blipFill>
        <p:spPr>
          <a:xfrm>
            <a:off x="0" y="2999882"/>
            <a:ext cx="9144000" cy="38581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2: Completing the trial description </a:t>
            </a:r>
            <a:r>
              <a:rPr lang="en-US" dirty="0" smtClean="0"/>
              <a:t>template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08453" y="1816100"/>
            <a:ext cx="7896648" cy="11837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 smtClean="0"/>
              <a:t>To find existing T3 experiment names</a:t>
            </a:r>
          </a:p>
          <a:p>
            <a:r>
              <a:rPr lang="en-US" sz="2200" dirty="0" smtClean="0"/>
              <a:t>Choose the About T3 menu &gt; Content Status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32726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8-03 at 1.29.34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789"/>
          <a:stretch/>
        </p:blipFill>
        <p:spPr>
          <a:xfrm>
            <a:off x="0" y="2999883"/>
            <a:ext cx="9144000" cy="38508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2: Completing the trial description template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960085" y="2923415"/>
            <a:ext cx="938815" cy="2272225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 txBox="1">
            <a:spLocks/>
          </p:cNvSpPr>
          <p:nvPr/>
        </p:nvSpPr>
        <p:spPr>
          <a:xfrm>
            <a:off x="708453" y="1636459"/>
            <a:ext cx="7896648" cy="12475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r>
              <a:rPr lang="en-US" sz="2200" dirty="0" smtClean="0"/>
              <a:t>The Content Status page generates an up-to-date report that summarizes the content available in the database</a:t>
            </a:r>
          </a:p>
          <a:p>
            <a:pPr>
              <a:lnSpc>
                <a:spcPct val="80000"/>
              </a:lnSpc>
            </a:pPr>
            <a:r>
              <a:rPr lang="en-US" sz="2200" dirty="0" smtClean="0"/>
              <a:t>Select “List all experiments” to generate a current list of experiments</a:t>
            </a:r>
          </a:p>
          <a:p>
            <a:pPr>
              <a:lnSpc>
                <a:spcPct val="80000"/>
              </a:lnSpc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587251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6-08-03 at 1.32.4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466"/>
          <a:stretch/>
        </p:blipFill>
        <p:spPr>
          <a:xfrm>
            <a:off x="0" y="4820120"/>
            <a:ext cx="9144000" cy="20378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2: Completing the trial description template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17500" y="1676400"/>
            <a:ext cx="3721100" cy="23562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/>
              <a:t>Experiments are used to link related phenotype trials in T3</a:t>
            </a:r>
          </a:p>
          <a:p>
            <a:r>
              <a:rPr lang="en-US" sz="2200" dirty="0" smtClean="0"/>
              <a:t>Existing experiments are also listed on the homepage in the “Search Trials by Experiment” tool</a:t>
            </a:r>
            <a:endParaRPr lang="en-US" sz="2200" dirty="0"/>
          </a:p>
        </p:txBody>
      </p:sp>
      <p:sp>
        <p:nvSpPr>
          <p:cNvPr id="5" name="Rectangle 4"/>
          <p:cNvSpPr/>
          <p:nvPr/>
        </p:nvSpPr>
        <p:spPr>
          <a:xfrm>
            <a:off x="317500" y="4233927"/>
            <a:ext cx="86233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7472" indent="-285750">
              <a:buFont typeface="Arial"/>
              <a:buChar char="•"/>
            </a:pPr>
            <a:r>
              <a:rPr lang="en-US" sz="2200" dirty="0" smtClean="0"/>
              <a:t>This tool returns a list of trials within the selected experiment </a:t>
            </a:r>
            <a:endParaRPr lang="en-US" sz="2200" dirty="0"/>
          </a:p>
        </p:txBody>
      </p:sp>
      <p:pic>
        <p:nvPicPr>
          <p:cNvPr id="3" name="Picture 2" descr="Screen Shot 2016-08-03 at 1.31.3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308" y="1758332"/>
            <a:ext cx="4381307" cy="2194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806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creen Shot 2016-08-03 at 1.21.57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" b="10357"/>
          <a:stretch/>
        </p:blipFill>
        <p:spPr>
          <a:xfrm>
            <a:off x="0" y="3274836"/>
            <a:ext cx="9144000" cy="3583164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Section 2: Completing the trial description template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623687"/>
            <a:ext cx="8229600" cy="1663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sz="2200" dirty="0" smtClean="0"/>
              <a:t>Multiple trials can be loaded using a single submission document</a:t>
            </a:r>
          </a:p>
          <a:p>
            <a:pPr>
              <a:lnSpc>
                <a:spcPct val="90000"/>
              </a:lnSpc>
            </a:pPr>
            <a:r>
              <a:rPr lang="en-US" sz="2200" dirty="0" smtClean="0"/>
              <a:t>All of the trials must be from the same data program</a:t>
            </a:r>
          </a:p>
          <a:p>
            <a:pPr>
              <a:lnSpc>
                <a:spcPct val="90000"/>
              </a:lnSpc>
            </a:pPr>
            <a:r>
              <a:rPr lang="en-US" sz="2200" dirty="0" smtClean="0"/>
              <a:t>Each additional trial should fill the next available column</a:t>
            </a:r>
          </a:p>
          <a:p>
            <a:pPr>
              <a:lnSpc>
                <a:spcPct val="90000"/>
              </a:lnSpc>
            </a:pPr>
            <a:r>
              <a:rPr lang="en-US" sz="2200" dirty="0" smtClean="0"/>
              <a:t>The notes box can be moved or removed from any T3 template</a:t>
            </a:r>
            <a:endParaRPr lang="en-US" sz="22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1002393" y="3197679"/>
            <a:ext cx="768034" cy="647999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9418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Section 3: Completing the trial means template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723926"/>
            <a:ext cx="8229600" cy="21126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The notes section contains </a:t>
            </a:r>
            <a:r>
              <a:rPr lang="en-US" sz="2200" dirty="0" smtClean="0"/>
              <a:t>most </a:t>
            </a:r>
            <a:r>
              <a:rPr lang="en-US" sz="2200" dirty="0"/>
              <a:t>of the information </a:t>
            </a:r>
            <a:r>
              <a:rPr lang="en-US" sz="2200" dirty="0" smtClean="0"/>
              <a:t>required </a:t>
            </a:r>
            <a:r>
              <a:rPr lang="en-US" sz="2200" dirty="0"/>
              <a:t>to fill out the </a:t>
            </a:r>
            <a:r>
              <a:rPr lang="en-US" sz="2200" dirty="0" smtClean="0"/>
              <a:t>trial means template</a:t>
            </a:r>
            <a:r>
              <a:rPr lang="en-US" sz="2200" dirty="0"/>
              <a:t>, apart </a:t>
            </a:r>
            <a:r>
              <a:rPr lang="en-US" sz="2200" dirty="0" smtClean="0"/>
              <a:t>from the:</a:t>
            </a:r>
            <a:endParaRPr lang="en-US" sz="2200" dirty="0"/>
          </a:p>
          <a:p>
            <a:pPr lvl="1"/>
            <a:r>
              <a:rPr lang="en-US" sz="2200" dirty="0" smtClean="0"/>
              <a:t>Phenotype trait names (green headings)</a:t>
            </a:r>
          </a:p>
          <a:p>
            <a:pPr marL="0" indent="0">
              <a:buNone/>
            </a:pPr>
            <a:r>
              <a:rPr lang="en-US" sz="2200" dirty="0" smtClean="0"/>
              <a:t>This information can be found under the “About T3” menu</a:t>
            </a:r>
          </a:p>
          <a:p>
            <a:endParaRPr lang="en-US" sz="2200" dirty="0"/>
          </a:p>
        </p:txBody>
      </p:sp>
      <p:pic>
        <p:nvPicPr>
          <p:cNvPr id="8" name="Picture 7" descr="Screen Shot 2016-03-11 at 12.26.44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632"/>
          <a:stretch/>
        </p:blipFill>
        <p:spPr>
          <a:xfrm>
            <a:off x="0" y="3487560"/>
            <a:ext cx="9144000" cy="3370440"/>
          </a:xfrm>
          <a:prstGeom prst="rect">
            <a:avLst/>
          </a:prstGeom>
        </p:spPr>
      </p:pic>
      <p:pic>
        <p:nvPicPr>
          <p:cNvPr id="3" name="Picture 2" descr="Screen Shot 2016-08-03 at 1.36.24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2" b="6907"/>
          <a:stretch/>
        </p:blipFill>
        <p:spPr>
          <a:xfrm>
            <a:off x="0" y="3487560"/>
            <a:ext cx="9144000" cy="337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62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6-08-03 at 1.47.10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771"/>
          <a:stretch/>
        </p:blipFill>
        <p:spPr>
          <a:xfrm>
            <a:off x="0" y="2999882"/>
            <a:ext cx="9144000" cy="385373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3: Completing the trial means template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708453" y="1816100"/>
            <a:ext cx="7896648" cy="11837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 smtClean="0"/>
              <a:t>To find the phenotypic traits that are available in T3</a:t>
            </a:r>
          </a:p>
          <a:p>
            <a:r>
              <a:rPr lang="en-US" sz="2200" dirty="0" smtClean="0"/>
              <a:t>Choose the About T3 menu &gt; Trait Descriptions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659152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3: Completing the trial means template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64299" y="1573906"/>
            <a:ext cx="8033601" cy="13361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n-US" sz="2200" dirty="0"/>
              <a:t>Use the </a:t>
            </a:r>
            <a:r>
              <a:rPr lang="en-US" sz="2200" dirty="0" smtClean="0"/>
              <a:t>phenotypic traits </a:t>
            </a:r>
            <a:r>
              <a:rPr lang="en-US" sz="2200" dirty="0"/>
              <a:t>in the first column </a:t>
            </a:r>
            <a:r>
              <a:rPr lang="en-US" sz="2200" dirty="0" smtClean="0"/>
              <a:t>of the table as </a:t>
            </a:r>
            <a:r>
              <a:rPr lang="en-US" sz="2200" dirty="0"/>
              <a:t>headings in the </a:t>
            </a:r>
            <a:r>
              <a:rPr lang="en-US" sz="2200" dirty="0" smtClean="0"/>
              <a:t>submission document</a:t>
            </a:r>
          </a:p>
          <a:p>
            <a:pPr lvl="1">
              <a:lnSpc>
                <a:spcPct val="80000"/>
              </a:lnSpc>
            </a:pPr>
            <a:r>
              <a:rPr lang="en-US" sz="2000" dirty="0" smtClean="0"/>
              <a:t>Take care to follow the exact formatting of the trait name</a:t>
            </a:r>
            <a:endParaRPr lang="en-US" sz="2000" dirty="0"/>
          </a:p>
          <a:p>
            <a:pPr>
              <a:lnSpc>
                <a:spcPct val="80000"/>
              </a:lnSpc>
            </a:pPr>
            <a:r>
              <a:rPr lang="en-US" sz="2200" dirty="0" smtClean="0"/>
              <a:t>Contact the curator if you do not find an appropriate trait</a:t>
            </a:r>
          </a:p>
          <a:p>
            <a:pPr>
              <a:lnSpc>
                <a:spcPct val="80000"/>
              </a:lnSpc>
            </a:pPr>
            <a:endParaRPr lang="en-US" sz="2200" dirty="0"/>
          </a:p>
        </p:txBody>
      </p:sp>
      <p:pic>
        <p:nvPicPr>
          <p:cNvPr id="3" name="Picture 2" descr="Screen Shot 2016-08-03 at 1.51.36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887"/>
          <a:stretch/>
        </p:blipFill>
        <p:spPr>
          <a:xfrm>
            <a:off x="0" y="2999882"/>
            <a:ext cx="9144000" cy="385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106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6-08-03 at 1.36.24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2" b="6907"/>
          <a:stretch/>
        </p:blipFill>
        <p:spPr>
          <a:xfrm>
            <a:off x="0" y="3487560"/>
            <a:ext cx="9144000" cy="33704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3: Completing the trial means template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5800"/>
            <a:ext cx="8229600" cy="14097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200" dirty="0" smtClean="0"/>
              <a:t>The columns in the green section can be added to and removed as needed to provide trial means for any of the phenotypic traits listed in the “Trait Descriptions” table</a:t>
            </a:r>
            <a:endParaRPr lang="en-US" sz="2200" dirty="0"/>
          </a:p>
        </p:txBody>
      </p:sp>
      <p:pic>
        <p:nvPicPr>
          <p:cNvPr id="9" name="Picture 8" descr="Untitled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469"/>
          <a:stretch/>
        </p:blipFill>
        <p:spPr>
          <a:xfrm>
            <a:off x="2764840" y="3622751"/>
            <a:ext cx="1414103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8989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Screen Shot 2016-08-03 at 1.36.24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71" b="18551"/>
          <a:stretch/>
        </p:blipFill>
        <p:spPr>
          <a:xfrm>
            <a:off x="0" y="3886788"/>
            <a:ext cx="9144000" cy="29712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3: Completing the trial means template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671074"/>
            <a:ext cx="8229600" cy="27579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r>
              <a:rPr lang="en-US" sz="2200" dirty="0" smtClean="0"/>
              <a:t>Multiple trials can be loaded using a single submission document</a:t>
            </a:r>
          </a:p>
          <a:p>
            <a:pPr>
              <a:lnSpc>
                <a:spcPct val="80000"/>
              </a:lnSpc>
            </a:pPr>
            <a:r>
              <a:rPr lang="en-US" sz="2200" dirty="0" smtClean="0"/>
              <a:t>Each row of data needs to contain the relevant trial name in the first column (*Trial code= trial name)</a:t>
            </a:r>
          </a:p>
          <a:p>
            <a:pPr lvl="1">
              <a:lnSpc>
                <a:spcPct val="80000"/>
              </a:lnSpc>
            </a:pPr>
            <a:r>
              <a:rPr lang="en-US" sz="2000" dirty="0" smtClean="0"/>
              <a:t>The trial name was created in the corresponding trial description template</a:t>
            </a:r>
          </a:p>
          <a:p>
            <a:pPr>
              <a:lnSpc>
                <a:spcPct val="80000"/>
              </a:lnSpc>
            </a:pPr>
            <a:r>
              <a:rPr lang="en-US" sz="2200" dirty="0" smtClean="0"/>
              <a:t>The first three rows of each trial are reserved for the trial summary statistics</a:t>
            </a:r>
            <a:endParaRPr lang="en-US" sz="2200" dirty="0"/>
          </a:p>
        </p:txBody>
      </p:sp>
      <p:pic>
        <p:nvPicPr>
          <p:cNvPr id="10" name="Picture 9" descr="Untitled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66"/>
          <a:stretch/>
        </p:blipFill>
        <p:spPr>
          <a:xfrm>
            <a:off x="1295400" y="4521660"/>
            <a:ext cx="258064" cy="642904"/>
          </a:xfrm>
          <a:prstGeom prst="rect">
            <a:avLst/>
          </a:prstGeom>
        </p:spPr>
      </p:pic>
      <p:pic>
        <p:nvPicPr>
          <p:cNvPr id="11" name="Picture 10" descr="Untitled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66"/>
          <a:stretch/>
        </p:blipFill>
        <p:spPr>
          <a:xfrm>
            <a:off x="1295400" y="5121815"/>
            <a:ext cx="258064" cy="614493"/>
          </a:xfrm>
          <a:prstGeom prst="rect">
            <a:avLst/>
          </a:prstGeom>
        </p:spPr>
      </p:pic>
      <p:pic>
        <p:nvPicPr>
          <p:cNvPr id="8" name="Picture 7" descr="Untitled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66"/>
          <a:stretch/>
        </p:blipFill>
        <p:spPr>
          <a:xfrm>
            <a:off x="2314575" y="4525092"/>
            <a:ext cx="133350" cy="412932"/>
          </a:xfrm>
          <a:prstGeom prst="rect">
            <a:avLst/>
          </a:prstGeom>
        </p:spPr>
      </p:pic>
      <p:pic>
        <p:nvPicPr>
          <p:cNvPr id="9" name="Picture 8" descr="Untitled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66"/>
          <a:stretch/>
        </p:blipFill>
        <p:spPr>
          <a:xfrm>
            <a:off x="2314575" y="5128679"/>
            <a:ext cx="133350" cy="375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385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creen Shot 2016-08-03 at 1.36.24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2" b="18000"/>
          <a:stretch/>
        </p:blipFill>
        <p:spPr>
          <a:xfrm>
            <a:off x="0" y="3890830"/>
            <a:ext cx="9144000" cy="29671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3: Completing the trial means template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682803"/>
            <a:ext cx="8229600" cy="18511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sz="2200" dirty="0" smtClean="0"/>
              <a:t>All line names submitted in this document must be present in the database. Please </a:t>
            </a:r>
            <a:r>
              <a:rPr lang="en-US" sz="2200" dirty="0"/>
              <a:t>refer to </a:t>
            </a:r>
            <a:r>
              <a:rPr lang="en-US" sz="2200" dirty="0" smtClean="0"/>
              <a:t>the T3 line submission tutorial </a:t>
            </a:r>
            <a:r>
              <a:rPr lang="en-US" sz="2200" dirty="0"/>
              <a:t>for instructions on how to:</a:t>
            </a:r>
          </a:p>
          <a:p>
            <a:pPr marL="285750" indent="-285750">
              <a:lnSpc>
                <a:spcPct val="90000"/>
              </a:lnSpc>
            </a:pPr>
            <a:r>
              <a:rPr lang="en-US" sz="2200" dirty="0"/>
              <a:t>Correctly format line names for </a:t>
            </a:r>
            <a:r>
              <a:rPr lang="en-US" sz="2200" dirty="0" smtClean="0"/>
              <a:t>T3</a:t>
            </a:r>
            <a:endParaRPr lang="en-US" sz="2200" dirty="0"/>
          </a:p>
          <a:p>
            <a:pPr marL="285750" indent="-285750">
              <a:lnSpc>
                <a:spcPct val="90000"/>
              </a:lnSpc>
            </a:pPr>
            <a:r>
              <a:rPr lang="en-US" sz="2200" dirty="0"/>
              <a:t>Search for </a:t>
            </a:r>
            <a:r>
              <a:rPr lang="en-US" sz="2200" dirty="0" smtClean="0"/>
              <a:t>existing T3 </a:t>
            </a:r>
            <a:r>
              <a:rPr lang="en-US" sz="2200" dirty="0"/>
              <a:t>line </a:t>
            </a:r>
            <a:r>
              <a:rPr lang="en-US" sz="2200" dirty="0" smtClean="0"/>
              <a:t>records using </a:t>
            </a:r>
            <a:r>
              <a:rPr lang="en-US" sz="2200" dirty="0"/>
              <a:t>“Select Lines by Properties</a:t>
            </a:r>
            <a:r>
              <a:rPr lang="en-US" sz="2200" dirty="0" smtClean="0"/>
              <a:t>”</a:t>
            </a:r>
            <a:endParaRPr lang="en-US" sz="2200" dirty="0"/>
          </a:p>
          <a:p>
            <a:pPr marL="285750" indent="-285750">
              <a:lnSpc>
                <a:spcPct val="90000"/>
              </a:lnSpc>
            </a:pPr>
            <a:r>
              <a:rPr lang="en-US" sz="2200" dirty="0"/>
              <a:t>Add new line records to </a:t>
            </a:r>
            <a:r>
              <a:rPr lang="en-US" sz="2200" dirty="0" smtClean="0"/>
              <a:t>T3</a:t>
            </a:r>
            <a:endParaRPr lang="en-US" sz="2200" dirty="0"/>
          </a:p>
        </p:txBody>
      </p:sp>
      <p:pic>
        <p:nvPicPr>
          <p:cNvPr id="10" name="Picture 9" descr="Untitled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66"/>
          <a:stretch/>
        </p:blipFill>
        <p:spPr>
          <a:xfrm>
            <a:off x="2400300" y="4881012"/>
            <a:ext cx="133350" cy="252173"/>
          </a:xfrm>
          <a:prstGeom prst="rect">
            <a:avLst/>
          </a:prstGeom>
        </p:spPr>
      </p:pic>
      <p:pic>
        <p:nvPicPr>
          <p:cNvPr id="6" name="Picture 5" descr="Untitled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66"/>
          <a:stretch/>
        </p:blipFill>
        <p:spPr>
          <a:xfrm>
            <a:off x="2400300" y="5453404"/>
            <a:ext cx="133350" cy="252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768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The </a:t>
            </a:r>
            <a:r>
              <a:rPr lang="en-US" sz="4000" dirty="0" err="1" smtClean="0"/>
              <a:t>Triticeae</a:t>
            </a:r>
            <a:r>
              <a:rPr lang="en-US" sz="4000" dirty="0" smtClean="0"/>
              <a:t> Toolbox (T3)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90" y="1573662"/>
            <a:ext cx="8433102" cy="2262982"/>
          </a:xfrm>
        </p:spPr>
        <p:txBody>
          <a:bodyPr>
            <a:normAutofit/>
          </a:bodyPr>
          <a:lstStyle/>
          <a:p>
            <a:pPr marL="274320" indent="-274320"/>
            <a:r>
              <a:rPr lang="en-US" sz="2200" dirty="0" smtClean="0"/>
              <a:t>Each of the T3 databases can be reached from the T3 homepage: </a:t>
            </a:r>
            <a:r>
              <a:rPr lang="en-US" sz="2200" dirty="0" smtClean="0">
                <a:solidFill>
                  <a:schemeClr val="tx1"/>
                </a:solidFill>
                <a:hlinkClick r:id="rId2"/>
              </a:rPr>
              <a:t>https://triticeaetoolbox.org</a:t>
            </a:r>
            <a:endParaRPr lang="en-US" sz="2200" dirty="0" smtClean="0">
              <a:solidFill>
                <a:schemeClr val="tx1"/>
              </a:solidFill>
            </a:endParaRPr>
          </a:p>
          <a:p>
            <a:pPr marL="274320" indent="-274320"/>
            <a:r>
              <a:rPr lang="en-US" sz="2200" dirty="0" smtClean="0"/>
              <a:t>T3/Wheat will be used for demonstration purposes but these instructions are applicable to each instance of T3</a:t>
            </a:r>
            <a:endParaRPr lang="en-US" sz="2200" dirty="0" smtClean="0">
              <a:solidFill>
                <a:schemeClr val="tx1"/>
              </a:solidFill>
            </a:endParaRPr>
          </a:p>
        </p:txBody>
      </p:sp>
      <p:pic>
        <p:nvPicPr>
          <p:cNvPr id="5" name="Picture 4" descr="Screen Shot 2016-07-29 at 9.41.43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3" b="37522"/>
          <a:stretch/>
        </p:blipFill>
        <p:spPr>
          <a:xfrm>
            <a:off x="0" y="3150384"/>
            <a:ext cx="9144000" cy="3707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25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</a:t>
            </a:r>
            <a:r>
              <a:rPr lang="en-US" dirty="0" smtClean="0"/>
              <a:t>4: Test-loading </a:t>
            </a:r>
            <a:r>
              <a:rPr lang="en-US" dirty="0"/>
              <a:t>the </a:t>
            </a:r>
            <a:r>
              <a:rPr lang="en-US" dirty="0" smtClean="0"/>
              <a:t>templates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00072" y="1600200"/>
            <a:ext cx="4786728" cy="4525963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 smtClean="0"/>
              <a:t>Each T3 database has a corresponding “sandbox”</a:t>
            </a:r>
          </a:p>
          <a:p>
            <a:r>
              <a:rPr lang="en-US" sz="2400" dirty="0" smtClean="0"/>
              <a:t>Registered users can test-load data in these sandboxes</a:t>
            </a:r>
          </a:p>
          <a:p>
            <a:r>
              <a:rPr lang="en-US" sz="2400" dirty="0" smtClean="0"/>
              <a:t>Data that is successfully uploaded to a sandbox can be submitted to the curator to be uploaded to the related production database</a:t>
            </a:r>
          </a:p>
          <a:p>
            <a:r>
              <a:rPr lang="en-US" sz="2400" dirty="0" smtClean="0"/>
              <a:t>The production databases are the official repositories of T3 data</a:t>
            </a:r>
          </a:p>
          <a:p>
            <a:r>
              <a:rPr lang="en-US" sz="2400" dirty="0" smtClean="0"/>
              <a:t>The sandboxes revert to an exact copy of the production databases each night</a:t>
            </a:r>
          </a:p>
          <a:p>
            <a:endParaRPr lang="en-US" dirty="0"/>
          </a:p>
        </p:txBody>
      </p:sp>
      <p:pic>
        <p:nvPicPr>
          <p:cNvPr id="5" name="Picture 4" descr="Screen Shot 2016-08-01 at 9.40.3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00200"/>
            <a:ext cx="3191522" cy="3501442"/>
          </a:xfrm>
          <a:prstGeom prst="rect">
            <a:avLst/>
          </a:prstGeom>
        </p:spPr>
      </p:pic>
      <p:sp>
        <p:nvSpPr>
          <p:cNvPr id="6" name="Left Brace 5"/>
          <p:cNvSpPr/>
          <p:nvPr/>
        </p:nvSpPr>
        <p:spPr>
          <a:xfrm rot="10800000">
            <a:off x="2736253" y="4319152"/>
            <a:ext cx="170118" cy="741798"/>
          </a:xfrm>
          <a:prstGeom prst="leftBrace">
            <a:avLst/>
          </a:prstGeom>
          <a:ln>
            <a:solidFill>
              <a:srgbClr val="D53A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50800" dist="38100" dir="2700000" algn="tl" rotWithShape="0">
                  <a:schemeClr val="bg1">
                    <a:alpha val="43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618329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6-08-03 at 3.42.02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623"/>
          <a:stretch/>
        </p:blipFill>
        <p:spPr>
          <a:xfrm>
            <a:off x="0" y="2999882"/>
            <a:ext cx="9144000" cy="38581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Section 4.1: Test-loading the trial description template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08453" y="1584722"/>
            <a:ext cx="7896648" cy="1415160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Navigate to the crop-specific T3 </a:t>
            </a:r>
            <a:r>
              <a:rPr lang="en-US" sz="2400" dirty="0" smtClean="0"/>
              <a:t>sandbox </a:t>
            </a:r>
            <a:r>
              <a:rPr lang="en-US" sz="2400" dirty="0"/>
              <a:t>of your choice</a:t>
            </a:r>
          </a:p>
          <a:p>
            <a:pPr marL="457200" lvl="1" indent="0">
              <a:buNone/>
            </a:pPr>
            <a:r>
              <a:rPr lang="en-US" sz="2200" dirty="0"/>
              <a:t>e.g. </a:t>
            </a:r>
            <a:r>
              <a:rPr lang="en-US" sz="2200" dirty="0">
                <a:hlinkClick r:id="rId3"/>
              </a:rPr>
              <a:t>https://t3sandbox.org/t3/sandbox/wheat/</a:t>
            </a:r>
            <a:endParaRPr lang="en-US" sz="2200" dirty="0"/>
          </a:p>
          <a:p>
            <a:r>
              <a:rPr lang="en-US" sz="2400" dirty="0" smtClean="0"/>
              <a:t>The curation menu will appear once you register and login</a:t>
            </a:r>
          </a:p>
          <a:p>
            <a:r>
              <a:rPr lang="en-US" sz="2400" dirty="0" smtClean="0"/>
              <a:t>Choose the Curate menu &gt; Phenotype Trials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</p:txBody>
      </p:sp>
      <p:pic>
        <p:nvPicPr>
          <p:cNvPr id="7" name="Picture 6" descr="Screen Shot 2016-08-03 at 3.42.02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" t="21582" r="96633" b="75232"/>
          <a:stretch/>
        </p:blipFill>
        <p:spPr>
          <a:xfrm>
            <a:off x="205267" y="4476861"/>
            <a:ext cx="1294152" cy="218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2310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4.1: </a:t>
            </a:r>
            <a:r>
              <a:rPr lang="en-US" dirty="0" smtClean="0"/>
              <a:t>Test-loading </a:t>
            </a:r>
            <a:r>
              <a:rPr lang="en-US" dirty="0"/>
              <a:t>the trial description template</a:t>
            </a:r>
          </a:p>
        </p:txBody>
      </p:sp>
      <p:pic>
        <p:nvPicPr>
          <p:cNvPr id="3" name="Picture 2" descr="Screen Shot 2016-03-14 at 9.42.5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2764768"/>
            <a:ext cx="5194299" cy="1723970"/>
          </a:xfrm>
          <a:prstGeom prst="rect">
            <a:avLst/>
          </a:prstGeom>
        </p:spPr>
      </p:pic>
      <p:sp>
        <p:nvSpPr>
          <p:cNvPr id="4" name="Content Placeholder 2"/>
          <p:cNvSpPr txBox="1">
            <a:spLocks/>
          </p:cNvSpPr>
          <p:nvPr/>
        </p:nvSpPr>
        <p:spPr>
          <a:xfrm>
            <a:off x="619381" y="1785153"/>
            <a:ext cx="7896648" cy="73503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200" dirty="0" smtClean="0"/>
              <a:t>Select the completed trial description template to test-load it in the sandbox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19381" y="4718853"/>
            <a:ext cx="7896648" cy="7350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sz="2200" dirty="0" smtClean="0"/>
              <a:t>It is possible to upload “private data” to T3</a:t>
            </a:r>
          </a:p>
          <a:p>
            <a:pPr>
              <a:lnSpc>
                <a:spcPct val="90000"/>
              </a:lnSpc>
            </a:pPr>
            <a:r>
              <a:rPr lang="en-US" sz="2200" dirty="0" smtClean="0"/>
              <a:t>Private data is only visible to users that are designated as collaborators by the site administrators</a:t>
            </a:r>
          </a:p>
          <a:p>
            <a:pPr>
              <a:lnSpc>
                <a:spcPct val="90000"/>
              </a:lnSpc>
            </a:pPr>
            <a:r>
              <a:rPr lang="en-US" sz="2200" dirty="0" smtClean="0"/>
              <a:t>Data may remain private for a limited time only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200" dirty="0" smtClean="0"/>
              <a:t>Please contact the curator if you are interested in this option </a:t>
            </a:r>
          </a:p>
        </p:txBody>
      </p:sp>
    </p:spTree>
    <p:extLst>
      <p:ext uri="{BB962C8B-B14F-4D97-AF65-F5344CB8AC3E}">
        <p14:creationId xmlns:p14="http://schemas.microsoft.com/office/powerpoint/2010/main" val="3982914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4.1: </a:t>
            </a:r>
            <a:r>
              <a:rPr lang="en-US" dirty="0" smtClean="0"/>
              <a:t>Test-loading </a:t>
            </a:r>
            <a:r>
              <a:rPr lang="en-US" dirty="0"/>
              <a:t>the trial description template</a:t>
            </a:r>
          </a:p>
        </p:txBody>
      </p:sp>
      <p:pic>
        <p:nvPicPr>
          <p:cNvPr id="5" name="Picture 4" descr="Screen Shot 2016-03-14 at 9.53.2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2100" y="1684898"/>
            <a:ext cx="3314700" cy="804489"/>
          </a:xfrm>
          <a:prstGeom prst="rect">
            <a:avLst/>
          </a:prstGeom>
        </p:spPr>
      </p:pic>
      <p:pic>
        <p:nvPicPr>
          <p:cNvPr id="7" name="Picture 6" descr="Screen Shot 2016-03-14 at 9.54.22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067" y="3060700"/>
            <a:ext cx="4474933" cy="2921000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4455568" y="5838726"/>
            <a:ext cx="300267" cy="383054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/>
          <p:cNvSpPr txBox="1">
            <a:spLocks/>
          </p:cNvSpPr>
          <p:nvPr/>
        </p:nvSpPr>
        <p:spPr>
          <a:xfrm>
            <a:off x="199222" y="1697411"/>
            <a:ext cx="5014462" cy="99480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200" dirty="0" smtClean="0"/>
              <a:t>Any illegal entries in your uploaded file will be highlighted</a:t>
            </a:r>
          </a:p>
          <a:p>
            <a:pPr marL="457200" lvl="1" indent="0">
              <a:lnSpc>
                <a:spcPct val="90000"/>
              </a:lnSpc>
              <a:buNone/>
            </a:pPr>
            <a:r>
              <a:rPr lang="en-US" sz="2200" dirty="0" smtClean="0"/>
              <a:t>	e.g. incorrect date format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99222" y="2693238"/>
            <a:ext cx="4271178" cy="2994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90000"/>
              </a:lnSpc>
              <a:buFont typeface="Arial"/>
              <a:buChar char="•"/>
            </a:pPr>
            <a:r>
              <a:rPr lang="en-US" sz="2200" dirty="0" smtClean="0"/>
              <a:t>A validation window will appear that shows </a:t>
            </a:r>
            <a:r>
              <a:rPr lang="en-US" sz="2200" dirty="0"/>
              <a:t>how </a:t>
            </a:r>
            <a:r>
              <a:rPr lang="en-US" sz="2200" dirty="0" smtClean="0"/>
              <a:t>T3 has </a:t>
            </a:r>
            <a:r>
              <a:rPr lang="en-US" sz="2200" dirty="0"/>
              <a:t>read </a:t>
            </a:r>
            <a:r>
              <a:rPr lang="en-US" sz="2200" dirty="0" smtClean="0"/>
              <a:t>the </a:t>
            </a:r>
            <a:r>
              <a:rPr lang="en-US" sz="2200" dirty="0"/>
              <a:t>upload </a:t>
            </a:r>
            <a:r>
              <a:rPr lang="en-US" sz="2200" dirty="0" smtClean="0"/>
              <a:t>document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buFont typeface="Arial"/>
              <a:buChar char="•"/>
            </a:pPr>
            <a:r>
              <a:rPr lang="en-US" sz="2200" dirty="0" smtClean="0"/>
              <a:t>Please </a:t>
            </a:r>
            <a:r>
              <a:rPr lang="en-US" sz="2200" dirty="0"/>
              <a:t>take the time to validate </a:t>
            </a:r>
            <a:r>
              <a:rPr lang="en-US" sz="2200" dirty="0" smtClean="0"/>
              <a:t>your data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buFont typeface="Arial"/>
              <a:buChar char="•"/>
            </a:pPr>
            <a:r>
              <a:rPr lang="en-US" sz="2200" dirty="0" smtClean="0"/>
              <a:t>The first column indicates whether the trial is new to T3, or whether the upload will </a:t>
            </a:r>
            <a:r>
              <a:rPr lang="en-US" sz="2200" dirty="0"/>
              <a:t>u</a:t>
            </a:r>
            <a:r>
              <a:rPr lang="en-US" sz="2200" dirty="0" smtClean="0"/>
              <a:t>pdate existing trial information</a:t>
            </a:r>
            <a:endParaRPr lang="en-US" sz="2200" dirty="0"/>
          </a:p>
        </p:txBody>
      </p:sp>
      <p:sp>
        <p:nvSpPr>
          <p:cNvPr id="13" name="Rectangle 12"/>
          <p:cNvSpPr/>
          <p:nvPr/>
        </p:nvSpPr>
        <p:spPr>
          <a:xfrm>
            <a:off x="199222" y="6255455"/>
            <a:ext cx="894477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/>
              <a:t>Don’t </a:t>
            </a:r>
            <a:r>
              <a:rPr lang="en-US" sz="2200" dirty="0"/>
              <a:t>forget to “Accept” the upload if the information is </a:t>
            </a:r>
            <a:r>
              <a:rPr lang="en-US" sz="2200" dirty="0" smtClean="0"/>
              <a:t>correct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9871921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6-08-03 at 3.51.46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855"/>
          <a:stretch/>
        </p:blipFill>
        <p:spPr>
          <a:xfrm>
            <a:off x="0" y="2999882"/>
            <a:ext cx="9144000" cy="38405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Section 4.1: Test-loading the trial description template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08453" y="1584722"/>
            <a:ext cx="7896648" cy="14151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The trial means template can be test-loaded in the sandbox after the trial description template has been uploaded</a:t>
            </a:r>
          </a:p>
          <a:p>
            <a:r>
              <a:rPr lang="en-US" sz="2400" dirty="0" smtClean="0"/>
              <a:t>Choose the Curate menu &gt; Phenotype Results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</p:txBody>
      </p:sp>
      <p:pic>
        <p:nvPicPr>
          <p:cNvPr id="7" name="Picture 6" descr="Screen Shot 2016-08-03 at 3.51.46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4" t="21898" r="96632" b="75477"/>
          <a:stretch/>
        </p:blipFill>
        <p:spPr>
          <a:xfrm>
            <a:off x="179608" y="4515344"/>
            <a:ext cx="1382491" cy="17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7756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4.2: </a:t>
            </a:r>
            <a:r>
              <a:rPr lang="en-US" dirty="0" smtClean="0"/>
              <a:t>Test-loading </a:t>
            </a:r>
            <a:r>
              <a:rPr lang="en-US" dirty="0"/>
              <a:t>the trial means template</a:t>
            </a:r>
          </a:p>
        </p:txBody>
      </p:sp>
      <p:pic>
        <p:nvPicPr>
          <p:cNvPr id="3" name="Picture 2" descr="Screen Shot 2016-03-14 at 10.31.1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00" y="2646130"/>
            <a:ext cx="6985000" cy="1788282"/>
          </a:xfrm>
          <a:prstGeom prst="rect">
            <a:avLst/>
          </a:prstGeom>
        </p:spPr>
      </p:pic>
      <p:pic>
        <p:nvPicPr>
          <p:cNvPr id="4" name="Picture 3" descr="Screen Shot 2016-03-14 at 1.20.4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0" y="5221339"/>
            <a:ext cx="3987800" cy="769576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079500" y="1778327"/>
            <a:ext cx="6985000" cy="6916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ctr">
              <a:lnSpc>
                <a:spcPct val="90000"/>
              </a:lnSpc>
              <a:buNone/>
            </a:pPr>
            <a:endParaRPr lang="en-US" sz="22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1079500" y="1763043"/>
            <a:ext cx="6985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/>
              <a:t>Select the completed trial means template to test-load it in the </a:t>
            </a:r>
            <a:r>
              <a:rPr lang="en-US" sz="2200" dirty="0"/>
              <a:t>s</a:t>
            </a:r>
            <a:r>
              <a:rPr lang="en-US" sz="2200" dirty="0" smtClean="0"/>
              <a:t>andbox</a:t>
            </a:r>
            <a:endParaRPr lang="en-US" sz="2200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596900" y="4996113"/>
            <a:ext cx="3822700" cy="9948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sz="2200" dirty="0" smtClean="0"/>
              <a:t>Any illegal entries in your uploaded file will be highlighted</a:t>
            </a:r>
          </a:p>
          <a:p>
            <a:pPr marL="457200" lvl="1" indent="0">
              <a:lnSpc>
                <a:spcPct val="90000"/>
              </a:lnSpc>
              <a:buNone/>
            </a:pPr>
            <a:r>
              <a:rPr lang="en-US" sz="2200" dirty="0" smtClean="0"/>
              <a:t>	e.g. an out of bounds 	phenotype value</a:t>
            </a:r>
          </a:p>
        </p:txBody>
      </p:sp>
    </p:spTree>
    <p:extLst>
      <p:ext uri="{BB962C8B-B14F-4D97-AF65-F5344CB8AC3E}">
        <p14:creationId xmlns:p14="http://schemas.microsoft.com/office/powerpoint/2010/main" val="976119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4.2: </a:t>
            </a:r>
            <a:r>
              <a:rPr lang="en-US" dirty="0" smtClean="0"/>
              <a:t>Test-loading </a:t>
            </a:r>
            <a:r>
              <a:rPr lang="en-US" dirty="0"/>
              <a:t>the trial means template</a:t>
            </a:r>
          </a:p>
        </p:txBody>
      </p:sp>
      <p:pic>
        <p:nvPicPr>
          <p:cNvPr id="3" name="Picture 2" descr="Screen Shot 2016-03-14 at 1.22.4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8300" y="1676400"/>
            <a:ext cx="4496270" cy="50292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3476328" y="6204148"/>
            <a:ext cx="359300" cy="376767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186771" y="1899724"/>
            <a:ext cx="3465529" cy="41549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/>
              <a:t>The “Phenotype Data Validation” step outlines how T3 </a:t>
            </a:r>
            <a:r>
              <a:rPr lang="en-US" sz="2200" dirty="0"/>
              <a:t>has read the </a:t>
            </a:r>
            <a:r>
              <a:rPr lang="en-US" sz="2200" dirty="0" smtClean="0"/>
              <a:t>uploaded file</a:t>
            </a:r>
            <a:endParaRPr lang="en-US" sz="2200" dirty="0"/>
          </a:p>
          <a:p>
            <a:endParaRPr lang="en-US" sz="2200" dirty="0" smtClean="0"/>
          </a:p>
          <a:p>
            <a:pPr marL="342900" indent="-342900">
              <a:buFont typeface="Arial"/>
              <a:buChar char="•"/>
            </a:pPr>
            <a:r>
              <a:rPr lang="en-US" sz="2200" dirty="0" smtClean="0"/>
              <a:t>Please </a:t>
            </a:r>
            <a:r>
              <a:rPr lang="en-US" sz="2200" dirty="0"/>
              <a:t>take the time to </a:t>
            </a:r>
            <a:r>
              <a:rPr lang="en-US" sz="2200" dirty="0" smtClean="0"/>
              <a:t>validate </a:t>
            </a:r>
            <a:r>
              <a:rPr lang="en-US" sz="2200" dirty="0"/>
              <a:t>your </a:t>
            </a:r>
            <a:r>
              <a:rPr lang="en-US" sz="2200" dirty="0" smtClean="0"/>
              <a:t>data</a:t>
            </a:r>
          </a:p>
          <a:p>
            <a:pPr marL="342900" indent="-342900">
              <a:buFont typeface="Arial"/>
              <a:buChar char="•"/>
            </a:pPr>
            <a:endParaRPr lang="en-US" sz="2200" dirty="0"/>
          </a:p>
          <a:p>
            <a:pPr marL="342900" indent="-342900">
              <a:buFont typeface="Arial"/>
              <a:buChar char="•"/>
            </a:pPr>
            <a:r>
              <a:rPr lang="en-US" sz="2200" dirty="0" smtClean="0"/>
              <a:t>Don’t </a:t>
            </a:r>
            <a:r>
              <a:rPr lang="en-US" sz="2200" dirty="0"/>
              <a:t>forget to “Accept” the upload if the information is </a:t>
            </a:r>
            <a:r>
              <a:rPr lang="en-US" sz="2200" dirty="0" smtClean="0"/>
              <a:t>correct</a:t>
            </a:r>
          </a:p>
          <a:p>
            <a:pPr marL="342900" indent="-342900">
              <a:buFont typeface="Arial"/>
              <a:buChar char="•"/>
            </a:pPr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1981857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8-03 at 4.01.24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770"/>
          <a:stretch/>
        </p:blipFill>
        <p:spPr>
          <a:xfrm>
            <a:off x="0" y="2999882"/>
            <a:ext cx="9144000" cy="38537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5</a:t>
            </a:r>
            <a:r>
              <a:rPr lang="en-US" dirty="0" smtClean="0"/>
              <a:t>: Submitting the completed templates to T3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3525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smtClean="0"/>
              <a:t>Finally, submit your documents to the curator for upload to T3</a:t>
            </a:r>
            <a:endParaRPr lang="en-US" sz="2200" dirty="0"/>
          </a:p>
          <a:p>
            <a:r>
              <a:rPr lang="en-US" sz="2200" dirty="0" smtClean="0"/>
              <a:t>Login and then navigate to the “Data Submission” page</a:t>
            </a:r>
          </a:p>
          <a:p>
            <a:r>
              <a:rPr lang="en-US" sz="2200" dirty="0" smtClean="0"/>
              <a:t>Click the “Submit” button</a:t>
            </a:r>
            <a:endParaRPr lang="en-US" sz="2200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462632" y="2879275"/>
            <a:ext cx="1054924" cy="2840915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51316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5: Submitting the completed templates to </a:t>
            </a:r>
            <a:r>
              <a:rPr lang="en-US" dirty="0" smtClean="0"/>
              <a:t>T3</a:t>
            </a:r>
            <a:endParaRPr lang="en-US" dirty="0"/>
          </a:p>
        </p:txBody>
      </p:sp>
      <p:pic>
        <p:nvPicPr>
          <p:cNvPr id="4" name="Content Placeholder 3" descr="Screen Shot 2016-03-10 at 11.49.57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2" r="62"/>
          <a:stretch/>
        </p:blipFill>
        <p:spPr>
          <a:xfrm>
            <a:off x="379886" y="1836627"/>
            <a:ext cx="5038577" cy="3630570"/>
          </a:xfr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379886" y="5745389"/>
            <a:ext cx="8306914" cy="899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200" dirty="0" smtClean="0"/>
              <a:t>You can submit files that do not successfully upload to the </a:t>
            </a:r>
            <a:r>
              <a:rPr lang="en-US" sz="2200" dirty="0"/>
              <a:t>s</a:t>
            </a:r>
            <a:r>
              <a:rPr lang="en-US" sz="2200" dirty="0" smtClean="0"/>
              <a:t>andbox to receive help from the curator</a:t>
            </a:r>
            <a:endParaRPr lang="en-US" sz="2200" dirty="0"/>
          </a:p>
        </p:txBody>
      </p:sp>
      <p:sp>
        <p:nvSpPr>
          <p:cNvPr id="5" name="TextBox 4"/>
          <p:cNvSpPr txBox="1"/>
          <p:nvPr/>
        </p:nvSpPr>
        <p:spPr>
          <a:xfrm>
            <a:off x="5567865" y="1836627"/>
            <a:ext cx="3277779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200" dirty="0" smtClean="0"/>
              <a:t>Indicate whether you are submitting:</a:t>
            </a:r>
          </a:p>
          <a:p>
            <a:pPr marL="640080" lvl="1" indent="-285750">
              <a:buFont typeface="Lucida Grande"/>
              <a:buChar char="-"/>
            </a:pPr>
            <a:r>
              <a:rPr lang="en-US" dirty="0" smtClean="0"/>
              <a:t>an experiment annotation= trial description template</a:t>
            </a:r>
          </a:p>
          <a:p>
            <a:pPr marL="640080" lvl="1" indent="-285750">
              <a:buFont typeface="Lucida Grande"/>
              <a:buChar char="-"/>
            </a:pPr>
            <a:r>
              <a:rPr lang="en-US" dirty="0" smtClean="0"/>
              <a:t>results= trial means template</a:t>
            </a:r>
          </a:p>
          <a:p>
            <a:pPr marL="285750" indent="-285750">
              <a:buFont typeface="Arial"/>
              <a:buChar char="•"/>
            </a:pPr>
            <a:r>
              <a:rPr lang="en-US" sz="2200" dirty="0" smtClean="0"/>
              <a:t>Indicate whether the file uploaded successfully to the sandbox</a:t>
            </a:r>
          </a:p>
          <a:p>
            <a:pPr marL="285750" indent="-285750">
              <a:buFont typeface="Arial"/>
              <a:buChar char="•"/>
            </a:pPr>
            <a:r>
              <a:rPr lang="en-US" sz="2200" dirty="0" smtClean="0"/>
              <a:t>Attach your completed template</a:t>
            </a:r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528455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8-03 at 11.00.48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211"/>
          <a:stretch/>
        </p:blipFill>
        <p:spPr>
          <a:xfrm>
            <a:off x="0" y="2273300"/>
            <a:ext cx="9144000" cy="45715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Contact 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6604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200" dirty="0" smtClean="0"/>
              <a:t>Please contact us if you need help using T3</a:t>
            </a:r>
            <a:endParaRPr lang="en-US" sz="2200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6248400" y="1943100"/>
            <a:ext cx="476284" cy="326668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19710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6-08-03 at 1.11.2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546" y="1417637"/>
            <a:ext cx="3442254" cy="50681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T3 phenotype trial reports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69474"/>
            <a:ext cx="4507946" cy="4330921"/>
          </a:xfrm>
        </p:spPr>
        <p:txBody>
          <a:bodyPr>
            <a:noAutofit/>
          </a:bodyPr>
          <a:lstStyle/>
          <a:p>
            <a:r>
              <a:rPr lang="en-US" sz="2200" dirty="0" smtClean="0"/>
              <a:t>The trial name is the unique identifier for a T3 phenotype trial</a:t>
            </a:r>
          </a:p>
          <a:p>
            <a:r>
              <a:rPr lang="en-US" sz="2200" dirty="0" smtClean="0"/>
              <a:t>Trial information must be uploaded first using one of the T3 data submission templates</a:t>
            </a:r>
          </a:p>
          <a:p>
            <a:r>
              <a:rPr lang="en-US" sz="2200" dirty="0" smtClean="0"/>
              <a:t>Trial results can then be uploaded using a separate template</a:t>
            </a:r>
          </a:p>
          <a:p>
            <a:r>
              <a:rPr lang="en-US" sz="2200" dirty="0" smtClean="0"/>
              <a:t>Additional raw data can also be attached to the trial record</a:t>
            </a:r>
          </a:p>
          <a:p>
            <a:r>
              <a:rPr lang="en-US" sz="2200" dirty="0"/>
              <a:t>Line information </a:t>
            </a:r>
            <a:r>
              <a:rPr lang="en-US" sz="2200" dirty="0" smtClean="0"/>
              <a:t>must be</a:t>
            </a:r>
            <a:r>
              <a:rPr lang="en-US" sz="2200" dirty="0"/>
              <a:t> </a:t>
            </a:r>
            <a:r>
              <a:rPr lang="en-US" sz="2200" dirty="0" smtClean="0"/>
              <a:t>uploaded before trial results are submitted (see the T3 line submission tutorial)</a:t>
            </a:r>
            <a:endParaRPr lang="en-US" sz="2200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4988810" y="1569474"/>
            <a:ext cx="279400" cy="127000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1995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Uploading Phenotype Data: Outline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746041"/>
            <a:ext cx="8229600" cy="465260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Downloading the data submission templates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Completing the trial description template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Completing the trial means template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Test-loading the templates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Trial description template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Trial means template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Submitting the completed templates to T3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275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6-08-03 at 1.17.09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855"/>
          <a:stretch/>
        </p:blipFill>
        <p:spPr>
          <a:xfrm>
            <a:off x="0" y="2999882"/>
            <a:ext cx="9144000" cy="38405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Section 1: Downloading the data submission templates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08453" y="1584722"/>
            <a:ext cx="7896648" cy="1415160"/>
          </a:xfrm>
        </p:spPr>
        <p:txBody>
          <a:bodyPr>
            <a:normAutofit/>
          </a:bodyPr>
          <a:lstStyle/>
          <a:p>
            <a:r>
              <a:rPr lang="en-US" sz="2200" dirty="0" smtClean="0"/>
              <a:t>Navigate to the T3 database homepage of your choice</a:t>
            </a:r>
          </a:p>
          <a:p>
            <a:pPr marL="457200" lvl="1" indent="0">
              <a:buNone/>
            </a:pPr>
            <a:r>
              <a:rPr lang="en-US" sz="2000" dirty="0" smtClean="0"/>
              <a:t>e.g. </a:t>
            </a:r>
            <a:r>
              <a:rPr lang="en-US" sz="2000" dirty="0" smtClean="0">
                <a:hlinkClick r:id="rId3"/>
              </a:rPr>
              <a:t>https</a:t>
            </a:r>
            <a:r>
              <a:rPr lang="en-US" sz="2000" dirty="0">
                <a:hlinkClick r:id="rId3"/>
              </a:rPr>
              <a:t>://triticeaetoolbox.org/wheat</a:t>
            </a:r>
            <a:r>
              <a:rPr lang="en-US" sz="2000" dirty="0" smtClean="0">
                <a:hlinkClick r:id="rId3"/>
              </a:rPr>
              <a:t>/</a:t>
            </a:r>
            <a:endParaRPr lang="en-US" sz="2000" dirty="0" smtClean="0"/>
          </a:p>
          <a:p>
            <a:r>
              <a:rPr lang="en-US" sz="2200" dirty="0" smtClean="0"/>
              <a:t>Choose the About T3 menu &gt; Data Submission</a:t>
            </a:r>
            <a:endParaRPr lang="en-US" sz="2200" dirty="0"/>
          </a:p>
          <a:p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-584200" y="26670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3296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8-03 at 1.18.54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265"/>
          <a:stretch/>
        </p:blipFill>
        <p:spPr>
          <a:xfrm>
            <a:off x="0" y="2999882"/>
            <a:ext cx="9144000" cy="3858118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1: </a:t>
            </a:r>
            <a:r>
              <a:rPr lang="en-US" dirty="0" smtClean="0"/>
              <a:t>Downloading </a:t>
            </a:r>
            <a:r>
              <a:rPr lang="en-US" dirty="0"/>
              <a:t>the </a:t>
            </a:r>
            <a:r>
              <a:rPr lang="en-US" dirty="0" smtClean="0"/>
              <a:t>data </a:t>
            </a:r>
            <a:r>
              <a:rPr lang="en-US" dirty="0"/>
              <a:t>submission templates</a:t>
            </a: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457200" y="2027142"/>
            <a:ext cx="8229600" cy="868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200" dirty="0"/>
              <a:t>Select the “Trial description” and the “Trial means” data templates from the list to download </a:t>
            </a:r>
            <a:r>
              <a:rPr lang="en-US" sz="2200" dirty="0" smtClean="0"/>
              <a:t>these </a:t>
            </a:r>
            <a:r>
              <a:rPr lang="en-US" sz="2200" dirty="0"/>
              <a:t>Excel templates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2306460" y="5980678"/>
            <a:ext cx="495301" cy="164894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2543616" y="5628823"/>
            <a:ext cx="495301" cy="164894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596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 Shot 2016-03-11 at 12.28.22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719"/>
          <a:stretch/>
        </p:blipFill>
        <p:spPr>
          <a:xfrm>
            <a:off x="0" y="3487560"/>
            <a:ext cx="9144000" cy="337044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Section 2: Completing the trial description template</a:t>
            </a:r>
            <a:endParaRPr lang="en-US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457200" y="1618834"/>
            <a:ext cx="8229600" cy="2156492"/>
          </a:xfrm>
        </p:spPr>
        <p:txBody>
          <a:bodyPr>
            <a:norm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200" dirty="0"/>
              <a:t>The notes section contains </a:t>
            </a:r>
            <a:r>
              <a:rPr lang="en-US" sz="2200" dirty="0" smtClean="0"/>
              <a:t>most </a:t>
            </a:r>
            <a:r>
              <a:rPr lang="en-US" sz="2200" dirty="0"/>
              <a:t>of the information </a:t>
            </a:r>
            <a:r>
              <a:rPr lang="en-US" sz="2200" dirty="0" smtClean="0"/>
              <a:t>required </a:t>
            </a:r>
            <a:r>
              <a:rPr lang="en-US" sz="2200" dirty="0"/>
              <a:t>to fill out the </a:t>
            </a:r>
            <a:r>
              <a:rPr lang="en-US" sz="2200" dirty="0" smtClean="0"/>
              <a:t>trial </a:t>
            </a:r>
            <a:r>
              <a:rPr lang="en-US" sz="2200" smtClean="0"/>
              <a:t>description template </a:t>
            </a:r>
            <a:r>
              <a:rPr lang="en-US" sz="2200" dirty="0"/>
              <a:t>apart </a:t>
            </a:r>
            <a:r>
              <a:rPr lang="en-US" sz="2200" dirty="0" smtClean="0"/>
              <a:t>from the:</a:t>
            </a:r>
            <a:endParaRPr lang="en-US" sz="2200" dirty="0"/>
          </a:p>
          <a:p>
            <a:pPr lvl="1">
              <a:lnSpc>
                <a:spcPct val="80000"/>
              </a:lnSpc>
            </a:pPr>
            <a:r>
              <a:rPr lang="en-US" sz="2000" dirty="0" smtClean="0"/>
              <a:t>Breeding program code</a:t>
            </a:r>
          </a:p>
          <a:p>
            <a:pPr lvl="1">
              <a:lnSpc>
                <a:spcPct val="80000"/>
              </a:lnSpc>
            </a:pPr>
            <a:r>
              <a:rPr lang="en-US" sz="2000" dirty="0" smtClean="0"/>
              <a:t>Existing T3 experiment names</a:t>
            </a:r>
          </a:p>
          <a:p>
            <a:pPr marL="57150" indent="0">
              <a:lnSpc>
                <a:spcPct val="80000"/>
              </a:lnSpc>
              <a:buNone/>
            </a:pPr>
            <a:r>
              <a:rPr lang="en-US" sz="2200" dirty="0" smtClean="0"/>
              <a:t>This </a:t>
            </a:r>
            <a:r>
              <a:rPr lang="en-US" sz="2200" dirty="0"/>
              <a:t>information can be found under the “About T3” </a:t>
            </a:r>
            <a:r>
              <a:rPr lang="en-US" sz="2200" dirty="0" smtClean="0"/>
              <a:t>menu</a:t>
            </a:r>
          </a:p>
        </p:txBody>
      </p:sp>
      <p:pic>
        <p:nvPicPr>
          <p:cNvPr id="2" name="Picture 1" descr="Screen Shot 2016-08-03 at 1.21.57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" b="10357"/>
          <a:stretch/>
        </p:blipFill>
        <p:spPr>
          <a:xfrm>
            <a:off x="0" y="3274836"/>
            <a:ext cx="9144000" cy="3583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672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6-08-03 at 1.24.07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611"/>
          <a:stretch/>
        </p:blipFill>
        <p:spPr>
          <a:xfrm>
            <a:off x="0" y="2999882"/>
            <a:ext cx="9144000" cy="38581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2: Completing the trial description template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08453" y="1816100"/>
            <a:ext cx="7896648" cy="11837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 smtClean="0"/>
              <a:t>To find the appropriate data program code</a:t>
            </a:r>
          </a:p>
          <a:p>
            <a:r>
              <a:rPr lang="en-US" sz="2200" dirty="0" smtClean="0"/>
              <a:t>Choose the About T3 menu &gt; Contributing Data Programs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54218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8-03 at 1.25.39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874"/>
          <a:stretch/>
        </p:blipFill>
        <p:spPr>
          <a:xfrm>
            <a:off x="0" y="2999883"/>
            <a:ext cx="9144000" cy="3858118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564299" y="1663700"/>
            <a:ext cx="8033601" cy="1323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smtClean="0"/>
              <a:t>Breeding </a:t>
            </a:r>
            <a:r>
              <a:rPr lang="en-US" sz="2200" dirty="0" smtClean="0"/>
              <a:t>program codes can be found in the second column of the table on the “Contributing Programs” page</a:t>
            </a:r>
          </a:p>
          <a:p>
            <a:r>
              <a:rPr lang="en-US" sz="2200" dirty="0" smtClean="0"/>
              <a:t>Contact the curator if you do not find an appropriate code</a:t>
            </a:r>
          </a:p>
          <a:p>
            <a:endParaRPr lang="en-US" sz="2200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Section 2: Completing the trial description </a:t>
            </a:r>
            <a:r>
              <a:rPr lang="en-US" dirty="0" smtClean="0"/>
              <a:t>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390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1282</Words>
  <Application>Microsoft Macintosh PowerPoint</Application>
  <PresentationFormat>On-screen Show (4:3)</PresentationFormat>
  <Paragraphs>127</Paragraphs>
  <Slides>29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T3/Tutorials: Data Submission</vt:lpstr>
      <vt:lpstr>The Triticeae Toolbox (T3)</vt:lpstr>
      <vt:lpstr>T3 phenotype trial reports</vt:lpstr>
      <vt:lpstr>Uploading Phenotype Data: Outline</vt:lpstr>
      <vt:lpstr>Section 1: Downloading the data submission templates</vt:lpstr>
      <vt:lpstr>Section 1: Downloading the data submission templates</vt:lpstr>
      <vt:lpstr>Section 2: Completing the trial description template</vt:lpstr>
      <vt:lpstr>Section 2: Completing the trial description template</vt:lpstr>
      <vt:lpstr>Section 2: Completing the trial description template</vt:lpstr>
      <vt:lpstr>Section 2: Completing the trial description template</vt:lpstr>
      <vt:lpstr>Section 2: Completing the trial description template</vt:lpstr>
      <vt:lpstr>Section 2: Completing the trial description template</vt:lpstr>
      <vt:lpstr>Section 2: Completing the trial description template</vt:lpstr>
      <vt:lpstr>Section 3: Completing the trial means template</vt:lpstr>
      <vt:lpstr>Section 3: Completing the trial means template</vt:lpstr>
      <vt:lpstr>Section 3: Completing the trial means template</vt:lpstr>
      <vt:lpstr>Section 3: Completing the trial means template</vt:lpstr>
      <vt:lpstr>Section 3: Completing the trial means template</vt:lpstr>
      <vt:lpstr>Section 3: Completing the trial means template</vt:lpstr>
      <vt:lpstr>Section 4: Test-loading the templates</vt:lpstr>
      <vt:lpstr>Section 4.1: Test-loading the trial description template</vt:lpstr>
      <vt:lpstr>Section 4.1: Test-loading the trial description template</vt:lpstr>
      <vt:lpstr>Section 4.1: Test-loading the trial description template</vt:lpstr>
      <vt:lpstr>Section 4.1: Test-loading the trial description template</vt:lpstr>
      <vt:lpstr>Section 4.2: Test-loading the trial means template</vt:lpstr>
      <vt:lpstr>Section 4.2: Test-loading the trial means template</vt:lpstr>
      <vt:lpstr>Section 5: Submitting the completed templates to T3</vt:lpstr>
      <vt:lpstr>Section 5: Submitting the completed templates to T3</vt:lpstr>
      <vt:lpstr>Contact Us</vt:lpstr>
    </vt:vector>
  </TitlesOfParts>
  <Company>Cornell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T3/Tutorials: Data Submission</dc:title>
  <dc:creator>Cornell University</dc:creator>
  <cp:lastModifiedBy>Cornell University</cp:lastModifiedBy>
  <cp:revision>66</cp:revision>
  <dcterms:created xsi:type="dcterms:W3CDTF">2016-08-03T16:43:58Z</dcterms:created>
  <dcterms:modified xsi:type="dcterms:W3CDTF">2016-08-16T17:40:39Z</dcterms:modified>
</cp:coreProperties>
</file>

<file path=docProps/thumbnail.jpeg>
</file>